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9144000"/>
  <p:notesSz cx="6858000" cy="9144000"/>
  <p:embeddedFontLst>
    <p:embeddedFont>
      <p:font typeface="Candara"/>
      <p:regular r:id="rId31"/>
      <p:bold r:id="rId32"/>
      <p:italic r:id="rId33"/>
      <p:boldItalic r:id="rId34"/>
    </p:embeddedFont>
    <p:embeddedFont>
      <p:font typeface="PT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andara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Candara-italic.fntdata"/><Relationship Id="rId10" Type="http://schemas.openxmlformats.org/officeDocument/2006/relationships/slide" Target="slides/slide5.xml"/><Relationship Id="rId32" Type="http://schemas.openxmlformats.org/officeDocument/2006/relationships/font" Target="fonts/Candara-bold.fntdata"/><Relationship Id="rId13" Type="http://schemas.openxmlformats.org/officeDocument/2006/relationships/slide" Target="slides/slide8.xml"/><Relationship Id="rId35" Type="http://schemas.openxmlformats.org/officeDocument/2006/relationships/font" Target="fonts/PTSans-regular.fntdata"/><Relationship Id="rId12" Type="http://schemas.openxmlformats.org/officeDocument/2006/relationships/slide" Target="slides/slide7.xml"/><Relationship Id="rId34" Type="http://schemas.openxmlformats.org/officeDocument/2006/relationships/font" Target="fonts/Candara-boldItalic.fntdata"/><Relationship Id="rId15" Type="http://schemas.openxmlformats.org/officeDocument/2006/relationships/slide" Target="slides/slide10.xml"/><Relationship Id="rId37" Type="http://schemas.openxmlformats.org/officeDocument/2006/relationships/font" Target="fonts/PTSans-italic.fntdata"/><Relationship Id="rId14" Type="http://schemas.openxmlformats.org/officeDocument/2006/relationships/slide" Target="slides/slide9.xml"/><Relationship Id="rId36" Type="http://schemas.openxmlformats.org/officeDocument/2006/relationships/font" Target="fonts/PT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PT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 / SQL tiene dos tipos de subprogramas: procedimientos y funciones. Normalmente, se utiliza un procedimiento para realizar una acción y una función para calcular y devolver un valor.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procedimiento y una función tienen la misma estructura, con la excepción de que sólo una función tiene algunos elementos adicionales, tales como la cláusula RETURN o la instrucción RETURN.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cláusula RETURN especifica el tipo de datos del valor de retorno (requerido). Una sentencia RETURN especifica el valor de retorno (requerido).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procedimientos y funciones tienen muchos beneficios debido a la modularidad del código </a:t>
            </a:r>
            <a:endParaRPr/>
          </a:p>
        </p:txBody>
      </p:sp>
      <p:sp>
        <p:nvSpPr>
          <p:cNvPr id="229" name="Google Shape;22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Fácil mantención:</a:t>
            </a:r>
            <a:r>
              <a:rPr lang="es-ES"/>
              <a:t> 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principal razón es que los subprogramas se encuentran en un sólo lugar. Por ende, las modificaciones se deben hacer en un sólo lugar, aunque afecten a múltiples aplicaciones, lo que minimiza el efectuar excesivas pruebas</a:t>
            </a:r>
            <a:r>
              <a:rPr lang="es-ES"/>
              <a:t> </a:t>
            </a:r>
            <a:endParaRPr/>
          </a:p>
        </p:txBody>
      </p:sp>
      <p:sp>
        <p:nvSpPr>
          <p:cNvPr id="237" name="Google Shape;237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 de la seguridad de los datos: 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 puede lograr mediante el control de acceso indirecto a objetos de base de datos. Esto se logra con privilegios de seguridad. Los subprogramas son ejecutados de forma predeterminada con el derecho de definidor. El privilegio de ejecución no permite a un usuario acceder directamente llamando a los objetos que son accesibles para el subprograma. </a:t>
            </a:r>
            <a:endParaRPr/>
          </a:p>
        </p:txBody>
      </p:sp>
      <p:sp>
        <p:nvSpPr>
          <p:cNvPr id="244" name="Google Shape;24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 la Claridad del código: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Los subprogramas cumplen un estándar de entendimiento de código, también conocido como buenas practicas de programación, lo principal que buscan es poder lograr dar a entender al programador donde están cada una de las sentencias realizadas y en caso de caída de la ejecución, poder encontrar mas fácil donde esta el error. </a:t>
            </a:r>
            <a:endParaRPr/>
          </a:p>
        </p:txBody>
      </p:sp>
      <p:sp>
        <p:nvSpPr>
          <p:cNvPr id="251" name="Google Shape;251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 el rendimiento: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existir los Subprogramas queda toda la programación guardada en la base de datos, y a diferencia de ejecutar un bloque anónimo y compilar cada vez para ejecutar un proceso. Los subprocesos ya compilan -por ende- sólo ejecutan lo que está comprobado, que debería funcionar y no existen errores de compilación. En palabras simples, al estar guardado en la base de datos, sólo debemos llamarla y ejecutarla. </a:t>
            </a:r>
            <a:endParaRPr/>
          </a:p>
        </p:txBody>
      </p:sp>
      <p:sp>
        <p:nvSpPr>
          <p:cNvPr id="258" name="Google Shape;258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Dependencias de los Subprogramas de PL/SQL: 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subprogramas tienen dependencias, que pasamos a analizar una por una a continuación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subprograma depende indirectamente de los objetos que utilicen otros subprogramas que necesita ejecutar.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subprograma depende directamente de todos los objetos que utilice (tablas, otro subprograma, entre otros).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se modifica un subprograma puede invalidar todos los objetos que dependan de él (directa o indirectamente), y podrán necesitar ser recompilados.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sentencia DDL sobre los objetos que usan los subprogramas puede invalidar todos los objetos que dependan de él (directa o indirectamente), y podrán necesitar ser recompilados. </a:t>
            </a:r>
            <a:endParaRPr/>
          </a:p>
        </p:txBody>
      </p:sp>
      <p:sp>
        <p:nvSpPr>
          <p:cNvPr id="265" name="Google Shape;265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Privilegios para los Subprogramas PL/SQL: 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que todos los subprogramas puedan funcionar en distintos usuarios, necesitan asignarles privilegios y estos son los que a continuación destacamos</a:t>
            </a:r>
            <a:r>
              <a:rPr lang="es-ES"/>
              <a:t> </a:t>
            </a:r>
            <a:endParaRPr/>
          </a:p>
        </p:txBody>
      </p:sp>
      <p:sp>
        <p:nvSpPr>
          <p:cNvPr id="301" name="Google Shape;301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que un usuario pueda ejecutar un subprograma del que no es dueño, se le debe otorgar permiso de ejecución sobre ese objeto.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que un usuario pueda ejecutar o compilar un subprograma que ejecuta a otro, debe tener los permisos para acceder todos los objetos que se hacen referencia en el subprograma. </a:t>
            </a:r>
            <a:endParaRPr/>
          </a:p>
        </p:txBody>
      </p:sp>
      <p:sp>
        <p:nvSpPr>
          <p:cNvPr id="308" name="Google Shape;308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Bloques Anónimos Versus Subprogramas: 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hemos estudiado hasta el momento, nos hemos dado cuenta que existen diferencias notorias entre un bloque anónimo y un Subprograma. Por esta misma razón, a continuación, les mostraremos diferencias entre un Bloque Anónimo VS Subprogramas. </a:t>
            </a:r>
            <a:endParaRPr/>
          </a:p>
        </p:txBody>
      </p:sp>
      <p:sp>
        <p:nvSpPr>
          <p:cNvPr id="316" name="Google Shape;316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BLOQUES ANÓNIMOS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Bloques PL/SQL sin nombre.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Compilados cada vez que se ejecutan.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se almacenan en la Base de Datos.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pueden ser invocados por otras aplicaciones.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retornan valores.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pueden recibir parámetros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s-ES"/>
              <a:t> </a:t>
            </a:r>
            <a:endParaRPr/>
          </a:p>
        </p:txBody>
      </p:sp>
      <p:sp>
        <p:nvSpPr>
          <p:cNvPr id="324" name="Google Shape;324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cambio, los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SUBPROGRAMAS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Bloques PL/SQL con nombres.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Compilados cuando se crean o cuando se modifican.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Almacenados en la Base de Datos.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poseen un nombre pueden ser invocados por otras aplicaciones.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Subprogramas llamados funciones deben retornan valores.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Pueden recibir parámetros</a:t>
            </a:r>
            <a:r>
              <a:rPr lang="es-ES"/>
              <a:t> </a:t>
            </a:r>
            <a:endParaRPr/>
          </a:p>
        </p:txBody>
      </p:sp>
      <p:sp>
        <p:nvSpPr>
          <p:cNvPr id="331" name="Google Shape;331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Hasta ahora hemos estudiado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bloques anónimos,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se compilan cada vez que son ejecutados, que no se almacenan en la base de datos y que no pueden ser llamados directamente desde otros bloques PL/SQL </a:t>
            </a:r>
            <a:endParaRPr/>
          </a:p>
        </p:txBody>
      </p:sp>
      <p:sp>
        <p:nvSpPr>
          <p:cNvPr id="167" name="Google Shape;16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Pero, existen otros bloques denominados de forma coloquial como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“Bloques Nombrados”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que no tienen estas restricciones y que pueden ser almacenados en la base de datos para ser ejecutados posteriormente. Entre los bloques nombrados se destacan los procedimientos almacenados, las funciones, los Packages y los Triggers. Pero los procedimientos almacenados y las funciones se denominan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Subprogramas </a:t>
            </a:r>
            <a:endParaRPr/>
          </a:p>
        </p:txBody>
      </p:sp>
      <p:sp>
        <p:nvSpPr>
          <p:cNvPr id="174" name="Google Shape;17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subprograma PL/SQL: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un bloque PL/SQL con nombre, que se puede ejecutar con un conjunto de parámetros que además son almacenados en la base datos. Se puede declarar y definir un subprograma dentro de cualquier bloque PL/SQL o de otro subprograma. </a:t>
            </a:r>
            <a:endParaRPr/>
          </a:p>
        </p:txBody>
      </p:sp>
      <p:sp>
        <p:nvSpPr>
          <p:cNvPr id="182" name="Google Shape;18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Partes de un Subprograma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subprograma consta de una especificación y un cuerpo. Para declarar un subprograma, debe tener una especificación, que incluye descripciones de los parámetros. Para definir un subprograma, se debe proporcionar tanto la especificación y el cuerpo.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Sección Declarativa o Declaración (opcional):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diferencia de los bloques anónimos, la parte declarativa de los subprogramas no se inicia con la palabra clave DECLARE. Ésta va a continuación de la palabra IS o AS.</a:t>
            </a:r>
            <a:endParaRPr/>
          </a:p>
        </p:txBody>
      </p:sp>
      <p:sp>
        <p:nvSpPr>
          <p:cNvPr id="197" name="Google Shape;19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Sección Ejecutable (obligatoria):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contiene la lógica del negocio. esta sección comienza y termina con la palabra clave BEGIN y END respectivamente. </a:t>
            </a:r>
            <a:endParaRPr/>
          </a:p>
        </p:txBody>
      </p:sp>
      <p:sp>
        <p:nvSpPr>
          <p:cNvPr id="205" name="Google Shape;20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Sección de Excepción (opcional): 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se incluye para controlar las excepciones (errores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/>
          </a:p>
        </p:txBody>
      </p:sp>
      <p:sp>
        <p:nvSpPr>
          <p:cNvPr id="213" name="Google Shape;21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>
  <p:cSld name="Encabezado de sección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.jpg"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" y="2297121"/>
            <a:ext cx="6616700" cy="110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En blanco">
  <p:cSld name="1_En blanco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63" name="Google Shape;6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jpg" id="64" name="Google Shape;6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Sólo el título">
  <p:cSld name="3_Sólo el título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66" name="Google Shape;6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67" name="Google Shape;6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2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2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2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2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En blanco">
  <p:cSld name="2_En blanco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76" name="Google Shape;7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.jpg" id="77" name="Google Shape;7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Sólo el título">
  <p:cSld name="4_Sólo el títul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79" name="Google Shape;7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80" name="Google Shape;8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En blanco">
  <p:cSld name="3_En blanco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89" name="Google Shape;8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.jpg" id="90" name="Google Shape;9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Sólo el título">
  <p:cSld name="5_Sólo el título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92" name="Google Shape;9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93" name="Google Shape;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6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6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En blanco">
  <p:cSld name="4_En blanco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02" name="Google Shape;10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.jpg" id="103" name="Google Shape;10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Sólo el título">
  <p:cSld name="6_Sólo el título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05" name="Google Shape;10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06" name="Google Shape;10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8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En blanco">
  <p:cSld name="5_En blanco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15" name="Google Shape;11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.jpg" id="116" name="Google Shape;11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Sólo el título">
  <p:cSld name="7_Sólo el título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18" name="Google Shape;11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19" name="Google Shape;1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ólo el título">
  <p:cSld name="Sólo el títul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.jpg" id="21" name="Google Shape;2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>
  <p:cSld name="Título y texto vertical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28" name="Google Shape;12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4.jpg" id="129" name="Google Shape;12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Sólo el título">
  <p:cSld name="8_Sólo el título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31" name="Google Shape;13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32" name="Google Shape;13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22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2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>
  <p:cSld name="Título vertical y texto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41" name="Google Shape;14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.jpg"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Sólo el título">
  <p:cSld name="9_Sólo el título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44" name="Google Shape;14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45" name="Google Shape;14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4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4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ólo el título">
  <p:cSld name="1_Sólo el título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23" name="Google Shape;2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.jpg" id="29" name="Google Shape;2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descr="logo.jpg" id="37" name="Google Shape;3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>
  <p:cSld name="Dos objeto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 institucional-actualizado[1].jpg" id="45" name="Google Shape;4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>
  <p:cSld name="Comparació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8000">
                <a:solidFill>
                  <a:srgbClr val="2871B4"/>
                </a:solidFill>
                <a:latin typeface="PT Sans"/>
                <a:ea typeface="PT Sans"/>
                <a:cs typeface="PT Sans"/>
                <a:sym typeface="PT Sans"/>
              </a:rPr>
              <a:t>16</a:t>
            </a:r>
            <a:endParaRPr b="1" sz="8000">
              <a:solidFill>
                <a:srgbClr val="2871B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50" name="Google Shape;5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jpg" id="51" name="Google Shape;5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Sólo el título">
  <p:cSld name="2_Sólo el título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53" name="Google Shape;5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54" name="Google Shape;5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0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0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jpg"/><Relationship Id="rId4" Type="http://schemas.openxmlformats.org/officeDocument/2006/relationships/image" Target="../media/image3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/>
          <p:nvPr/>
        </p:nvSpPr>
        <p:spPr>
          <a:xfrm>
            <a:off x="878986" y="6215970"/>
            <a:ext cx="31295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rgbClr val="7F7F7F"/>
                </a:solidFill>
                <a:latin typeface="Candara"/>
                <a:ea typeface="Candara"/>
                <a:cs typeface="Candara"/>
                <a:sym typeface="Candara"/>
              </a:rPr>
              <a:t>Marzo 2018</a:t>
            </a:r>
            <a:endParaRPr b="0" i="0" sz="1800" u="none" cap="none" strike="noStrike">
              <a:solidFill>
                <a:srgbClr val="7F7F7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711757" y="5754305"/>
            <a:ext cx="346400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PBY3101: Programación de Base de Datos</a:t>
            </a:r>
            <a:endParaRPr b="0" i="0" sz="1800" u="none" cap="none" strike="noStrik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819281" y="3724508"/>
            <a:ext cx="3189249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son los Subprogramas? </a:t>
            </a:r>
            <a:endParaRPr b="1" i="0" sz="3200" u="none" cap="none" strike="noStrike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/>
        </p:nvSpPr>
        <p:spPr>
          <a:xfrm>
            <a:off x="3858322" y="468352"/>
            <a:ext cx="49511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son los Subprogramas?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4"/>
          <p:cNvSpPr/>
          <p:nvPr/>
        </p:nvSpPr>
        <p:spPr>
          <a:xfrm>
            <a:off x="1962615" y="1261179"/>
            <a:ext cx="5026880" cy="6586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200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Tipos de Subprogramas</a:t>
            </a:r>
            <a:endParaRPr sz="3200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4"/>
          <p:cNvSpPr/>
          <p:nvPr/>
        </p:nvSpPr>
        <p:spPr>
          <a:xfrm>
            <a:off x="744668" y="2189429"/>
            <a:ext cx="7841771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800"/>
              <a:buFont typeface="Arial"/>
              <a:buChar char="•"/>
            </a:pPr>
            <a:r>
              <a:rPr lang="es-ES" sz="28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Procedimientos: para realizar una acción.  </a:t>
            </a:r>
            <a:endParaRPr sz="2800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800"/>
              <a:buFont typeface="Arial"/>
              <a:buChar char="•"/>
            </a:pPr>
            <a:r>
              <a:rPr lang="es-ES" sz="28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Funciones:  para calcular y devolver un valor. Considera la cláusula RETURN o la instrucción RETURN. </a:t>
            </a:r>
            <a:endParaRPr sz="2800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/>
        </p:nvSpPr>
        <p:spPr>
          <a:xfrm>
            <a:off x="3858322" y="468352"/>
            <a:ext cx="49511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son los Subprogramas?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5"/>
          <p:cNvSpPr/>
          <p:nvPr/>
        </p:nvSpPr>
        <p:spPr>
          <a:xfrm>
            <a:off x="2208864" y="1405910"/>
            <a:ext cx="5178662" cy="517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Ventajas de usar Subprogramas PL/SQL</a:t>
            </a:r>
            <a:endParaRPr sz="2400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2195" y="2337314"/>
            <a:ext cx="4572001" cy="3171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/>
        </p:nvSpPr>
        <p:spPr>
          <a:xfrm>
            <a:off x="3858322" y="468352"/>
            <a:ext cx="49511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son los Subprogramas?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8528" y="2297152"/>
            <a:ext cx="3568390" cy="2453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/>
        </p:nvSpPr>
        <p:spPr>
          <a:xfrm>
            <a:off x="3858322" y="468352"/>
            <a:ext cx="49511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son los Subprogramas?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2911" y="2185641"/>
            <a:ext cx="4201703" cy="296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/>
        </p:nvSpPr>
        <p:spPr>
          <a:xfrm>
            <a:off x="3858322" y="468352"/>
            <a:ext cx="49511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son los Subprogramas?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5957" y="2044134"/>
            <a:ext cx="3168004" cy="2438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/>
        </p:nvSpPr>
        <p:spPr>
          <a:xfrm>
            <a:off x="3858322" y="468352"/>
            <a:ext cx="49511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son los Subprogramas?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5443" y="2274850"/>
            <a:ext cx="3496868" cy="2497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/>
        </p:nvSpPr>
        <p:spPr>
          <a:xfrm>
            <a:off x="3858322" y="468352"/>
            <a:ext cx="49511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son los Subprogramas?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40"/>
          <p:cNvSpPr/>
          <p:nvPr/>
        </p:nvSpPr>
        <p:spPr>
          <a:xfrm>
            <a:off x="1174373" y="1326324"/>
            <a:ext cx="71538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Dependencias de los Subprogramas de PL/SQL</a:t>
            </a:r>
            <a:r>
              <a:rPr lang="es-ES" sz="2800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0000" y="2070000"/>
            <a:ext cx="5802925" cy="38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/>
        </p:nvSpPr>
        <p:spPr>
          <a:xfrm>
            <a:off x="3858322" y="468352"/>
            <a:ext cx="49511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son los Subprogramas?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7157" y="1942618"/>
            <a:ext cx="3945224" cy="3543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/>
        </p:nvSpPr>
        <p:spPr>
          <a:xfrm>
            <a:off x="3858322" y="468352"/>
            <a:ext cx="49511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son los Subprogramas?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278" y="1962614"/>
            <a:ext cx="4567385" cy="3813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/>
        </p:nvSpPr>
        <p:spPr>
          <a:xfrm>
            <a:off x="3858322" y="468352"/>
            <a:ext cx="49511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son los Subprogramas?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0108" y="1828799"/>
            <a:ext cx="4059044" cy="3635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/>
        </p:nvSpPr>
        <p:spPr>
          <a:xfrm>
            <a:off x="981307" y="2988527"/>
            <a:ext cx="3189249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son los Subprogramas? </a:t>
            </a:r>
            <a:endParaRPr b="1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/>
        </p:nvSpPr>
        <p:spPr>
          <a:xfrm>
            <a:off x="3858322" y="468352"/>
            <a:ext cx="49511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son los Subprogramas?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5699" y="1817999"/>
            <a:ext cx="4805225" cy="3999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/>
          <p:nvPr/>
        </p:nvSpPr>
        <p:spPr>
          <a:xfrm>
            <a:off x="3858322" y="468352"/>
            <a:ext cx="49511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son los Subprogramas?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9956" y="1707460"/>
            <a:ext cx="5472942" cy="3466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/>
          <p:nvPr/>
        </p:nvSpPr>
        <p:spPr>
          <a:xfrm>
            <a:off x="3858322" y="468352"/>
            <a:ext cx="49511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son los Subprogramas?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122" y="1761893"/>
            <a:ext cx="7047572" cy="1405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5122" y="3440894"/>
            <a:ext cx="7047572" cy="162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7"/>
          <p:cNvSpPr txBox="1"/>
          <p:nvPr/>
        </p:nvSpPr>
        <p:spPr>
          <a:xfrm>
            <a:off x="3858322" y="468352"/>
            <a:ext cx="49511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son los Subprogramas?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7"/>
          <p:cNvSpPr/>
          <p:nvPr/>
        </p:nvSpPr>
        <p:spPr>
          <a:xfrm>
            <a:off x="1539883" y="1237114"/>
            <a:ext cx="625119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Bloques Anónimos Versus Subprogramas</a:t>
            </a:r>
            <a:endParaRPr sz="2800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9423" y="2185639"/>
            <a:ext cx="6021658" cy="3144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/>
        </p:nvSpPr>
        <p:spPr>
          <a:xfrm>
            <a:off x="3858322" y="468352"/>
            <a:ext cx="49511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son los Subprogramas?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8604" y="1449658"/>
            <a:ext cx="4500477" cy="4326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9"/>
          <p:cNvSpPr txBox="1"/>
          <p:nvPr/>
        </p:nvSpPr>
        <p:spPr>
          <a:xfrm>
            <a:off x="3858322" y="468352"/>
            <a:ext cx="49511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son los Subprogramas?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1035" y="1471961"/>
            <a:ext cx="4572000" cy="4014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/>
        </p:nvSpPr>
        <p:spPr>
          <a:xfrm>
            <a:off x="3858322" y="468352"/>
            <a:ext cx="49511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son los Subprogramas? </a:t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216" y="1984918"/>
            <a:ext cx="6200077" cy="3166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/>
        </p:nvSpPr>
        <p:spPr>
          <a:xfrm>
            <a:off x="3858322" y="468352"/>
            <a:ext cx="49511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son los Subprogramas? </a:t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4781" y="1729442"/>
            <a:ext cx="4192858" cy="2118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/>
          <p:nvPr/>
        </p:nvSpPr>
        <p:spPr>
          <a:xfrm>
            <a:off x="596590" y="4533179"/>
            <a:ext cx="812924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2400" u="none" cap="none" strike="noStrike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Entre los bloques nombrados se destacan los procedimientos almacenados, las funciones, los Packages y los Triggers. Pero los procedimientos almacenados y las funciones se denominan </a:t>
            </a:r>
            <a:r>
              <a:rPr b="1" i="0" lang="es-ES" sz="2400" u="none" cap="none" strike="noStrike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Subprogramas </a:t>
            </a:r>
            <a:endParaRPr b="0" i="0" sz="2400" u="none" cap="none" strike="noStrike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/>
        </p:nvSpPr>
        <p:spPr>
          <a:xfrm>
            <a:off x="3858322" y="468352"/>
            <a:ext cx="49511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son los Subprogramas? </a:t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4058" y="2029520"/>
            <a:ext cx="4415883" cy="2810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/>
        </p:nvSpPr>
        <p:spPr>
          <a:xfrm>
            <a:off x="3858322" y="468352"/>
            <a:ext cx="49511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son los Subprogramas? </a:t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0"/>
          <p:cNvSpPr/>
          <p:nvPr/>
        </p:nvSpPr>
        <p:spPr>
          <a:xfrm>
            <a:off x="2547436" y="1424680"/>
            <a:ext cx="35584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400" u="none" cap="none" strike="noStrike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Partes de un Subprograma</a:t>
            </a:r>
            <a:endParaRPr sz="2400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8936" y="2141034"/>
            <a:ext cx="7114478" cy="325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/>
        </p:nvSpPr>
        <p:spPr>
          <a:xfrm>
            <a:off x="3858322" y="468352"/>
            <a:ext cx="49511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son los Subprogramas?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1"/>
          <p:cNvSpPr/>
          <p:nvPr/>
        </p:nvSpPr>
        <p:spPr>
          <a:xfrm>
            <a:off x="635620" y="1386985"/>
            <a:ext cx="71702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Font typeface="Arial"/>
              <a:buChar char="•"/>
            </a:pPr>
            <a:r>
              <a:rPr b="1" lang="es-ES" sz="2400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Sección Declarativa o Declaración (opcional)</a:t>
            </a:r>
            <a:r>
              <a:rPr lang="es-ES" sz="2400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612" y="2623205"/>
            <a:ext cx="6474242" cy="2617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/>
        </p:nvSpPr>
        <p:spPr>
          <a:xfrm>
            <a:off x="3858322" y="468352"/>
            <a:ext cx="49511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son los Subprogramas?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2"/>
          <p:cNvSpPr/>
          <p:nvPr/>
        </p:nvSpPr>
        <p:spPr>
          <a:xfrm>
            <a:off x="574784" y="1280159"/>
            <a:ext cx="464511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Font typeface="Arial"/>
              <a:buChar char="•"/>
            </a:pPr>
            <a:r>
              <a:rPr b="1" lang="es-ES" sz="2400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Sección Ejecutable (obligatoria):</a:t>
            </a:r>
            <a:r>
              <a:rPr lang="es-ES" sz="2400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1244" y="2407029"/>
            <a:ext cx="6710726" cy="2365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/>
        </p:nvSpPr>
        <p:spPr>
          <a:xfrm>
            <a:off x="3858322" y="468352"/>
            <a:ext cx="495114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¿Qué son los Subprogramas? 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3"/>
          <p:cNvSpPr/>
          <p:nvPr/>
        </p:nvSpPr>
        <p:spPr>
          <a:xfrm>
            <a:off x="662579" y="1280158"/>
            <a:ext cx="46855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Font typeface="Arial"/>
              <a:buChar char="•"/>
            </a:pPr>
            <a:r>
              <a:rPr b="1" lang="es-ES" sz="2400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Sección de Excepción (opcional):</a:t>
            </a:r>
            <a:r>
              <a:rPr b="1" lang="es-ES" sz="2400">
                <a:solidFill>
                  <a:srgbClr val="17365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8147" y="2274849"/>
            <a:ext cx="6869151" cy="2497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